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7.wmf" ContentType="image/x-wmf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" sz="3200" spc="-1" strike="noStrike">
              <a:latin typeface="Noto Sans Mono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2099880"/>
            <a:ext cx="8825400" cy="12411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" sz="3200" spc="-1" strike="noStrike">
              <a:latin typeface="Noto Sans Mono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" sz="3200" spc="-1" strike="noStrike">
              <a:latin typeface="Noto Sans Mono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" sz="3200" spc="-1" strike="noStrike">
              <a:latin typeface="Noto Sans Mono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1154880" y="2099880"/>
            <a:ext cx="8825400" cy="12411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" sz="3200" spc="-1" strike="noStrike">
              <a:latin typeface="Noto Sans Mono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" sz="3200" spc="-1" strike="noStrike">
              <a:latin typeface="Noto Sans Mono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1154880" y="2099880"/>
            <a:ext cx="8825400" cy="12411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" sz="3200" spc="-1" strike="noStrike">
              <a:latin typeface="Noto Sans Mono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" sz="3200" spc="-1" strike="noStrike">
              <a:latin typeface="Noto Sans Mono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1154880" y="2099880"/>
            <a:ext cx="8825400" cy="12411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" sz="3200" spc="-1" strike="noStrike">
              <a:latin typeface="Noto Sans Mono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2099880"/>
            <a:ext cx="8825400" cy="12411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" sz="3200" spc="-1" strike="noStrike">
              <a:latin typeface="Noto Sans Mono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Mastertitelformat bearbeiten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56ED741D-EF3E-46CC-8471-687BC0A793BD}" type="datetime">
              <a:rPr b="0" lang="en" sz="1000" spc="-1" strike="noStrike">
                <a:solidFill>
                  <a:srgbClr val="ffffff"/>
                </a:solidFill>
                <a:latin typeface="Century Gothic"/>
              </a:rPr>
              <a:t>6/19/19</a:t>
            </a:fld>
            <a:endParaRPr b="0" lang="en" sz="1000" spc="-1" strike="noStrike">
              <a:latin typeface="Noto Sans Mono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" sz="2400" spc="-1" strike="noStrike">
              <a:latin typeface="Noto Sans Mono"/>
            </a:endParaRPr>
          </a:p>
        </p:txBody>
      </p:sp>
      <p:sp>
        <p:nvSpPr>
          <p:cNvPr id="17" name="CustomShape 1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C7F4F27-5174-48A9-ACF7-E6A91BE8DE86}" type="slidenum">
              <a:rPr b="0" lang="e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" sz="2800" spc="-1" strike="noStrike">
              <a:latin typeface="Noto Sans Mono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Mastertitelformat bearbeiten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Mastertextformat bearbeiten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Zweite Ebene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Dritte Ebene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Vierte Ebene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Fünfte Ebene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51587BA-555D-4280-B332-71E823914260}" type="datetime">
              <a:rPr b="1" lang="en" sz="1000" spc="-1" strike="noStrike">
                <a:solidFill>
                  <a:srgbClr val="b31166"/>
                </a:solidFill>
                <a:latin typeface="Century Gothic"/>
              </a:rPr>
              <a:t>6/19/19</a:t>
            </a:fld>
            <a:endParaRPr b="0" lang="en" sz="1000" spc="-1" strike="noStrike">
              <a:latin typeface="Noto Sans Mono"/>
            </a:endParaRPr>
          </a:p>
        </p:txBody>
      </p:sp>
      <p:sp>
        <p:nvSpPr>
          <p:cNvPr id="70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" sz="2400" spc="-1" strike="noStrike">
              <a:latin typeface="Noto Sans Mono"/>
            </a:endParaRPr>
          </a:p>
        </p:txBody>
      </p:sp>
      <p:sp>
        <p:nvSpPr>
          <p:cNvPr id="71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AEB1D65-7324-4F43-9E5C-1CD0AEF2F767}" type="slidenum">
              <a:rPr b="0" lang="e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" sz="2800" spc="-1" strike="noStrike">
              <a:latin typeface="Noto Sans Mon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09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3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4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9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0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2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6" name="CustomShape 19"/>
            <p:cNvSpPr/>
            <p:nvPr/>
          </p:nvSpPr>
          <p:spPr>
            <a:xfrm>
              <a:off x="6172200" y="402120"/>
              <a:ext cx="5596200" cy="605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CustomShape 20"/>
            <p:cNvSpPr/>
            <p:nvPr/>
          </p:nvSpPr>
          <p:spPr>
            <a:xfrm rot="15922200">
              <a:off x="4203360" y="1826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21"/>
            <p:cNvSpPr/>
            <p:nvPr/>
          </p:nvSpPr>
          <p:spPr>
            <a:xfrm rot="16200000">
              <a:off x="3295080" y="2801880"/>
              <a:ext cx="6053400" cy="125424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22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PlaceHolder 23"/>
          <p:cNvSpPr>
            <a:spLocks noGrp="1"/>
          </p:cNvSpPr>
          <p:nvPr>
            <p:ph type="title"/>
          </p:nvPr>
        </p:nvSpPr>
        <p:spPr>
          <a:xfrm>
            <a:off x="1154880" y="1693440"/>
            <a:ext cx="3864600" cy="17352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Mastertitelformat bearbeiten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1" name="PlaceHolder 24"/>
          <p:cNvSpPr>
            <a:spLocks noGrp="1"/>
          </p:cNvSpPr>
          <p:nvPr>
            <p:ph type="body"/>
          </p:nvPr>
        </p:nvSpPr>
        <p:spPr>
          <a:xfrm>
            <a:off x="6548040" y="1143000"/>
            <a:ext cx="3226680" cy="457164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Bild durch Klicken auf Symbol hinzufügen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2" name="PlaceHolder 25"/>
          <p:cNvSpPr>
            <a:spLocks noGrp="1"/>
          </p:cNvSpPr>
          <p:nvPr>
            <p:ph type="body"/>
          </p:nvPr>
        </p:nvSpPr>
        <p:spPr>
          <a:xfrm>
            <a:off x="1154880" y="3657600"/>
            <a:ext cx="3858840" cy="137124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ef53a5"/>
                </a:solidFill>
                <a:latin typeface="Century Gothic"/>
              </a:rPr>
              <a:t>Mastertextformat bearbeiten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3" name="PlaceHolder 26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945100B-B838-462B-A77B-CAB53DF76191}" type="datetime">
              <a:rPr b="1" lang="en" sz="1000" spc="-1" strike="noStrike">
                <a:solidFill>
                  <a:srgbClr val="b31166"/>
                </a:solidFill>
                <a:latin typeface="Century Gothic"/>
              </a:rPr>
              <a:t>6/19/19</a:t>
            </a:fld>
            <a:endParaRPr b="0" lang="en" sz="1000" spc="-1" strike="noStrike">
              <a:latin typeface="Noto Sans Mono"/>
            </a:endParaRPr>
          </a:p>
        </p:txBody>
      </p:sp>
      <p:sp>
        <p:nvSpPr>
          <p:cNvPr id="134" name="PlaceHolder 27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" sz="2400" spc="-1" strike="noStrike">
              <a:latin typeface="Noto Sans Mono"/>
            </a:endParaRPr>
          </a:p>
        </p:txBody>
      </p:sp>
      <p:sp>
        <p:nvSpPr>
          <p:cNvPr id="135" name="CustomShape 2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" name="PlaceHolder 2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73C5985F-10FA-4FC0-B060-595A62D98DEA}" type="slidenum">
              <a:rPr b="0" lang="e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" sz="2800" spc="-1" strike="noStrike">
              <a:latin typeface="Noto Sans Mon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74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6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7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8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9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0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3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" name="PlaceHolder 12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4E7C76E-D3EC-466A-9BB0-8166BB782E4E}" type="datetime">
              <a:rPr b="1" lang="en" sz="1000" spc="-1" strike="noStrike">
                <a:solidFill>
                  <a:srgbClr val="b31166"/>
                </a:solidFill>
                <a:latin typeface="Century Gothic"/>
              </a:rPr>
              <a:t>6/19/19</a:t>
            </a:fld>
            <a:endParaRPr b="0" lang="en" sz="1000" spc="-1" strike="noStrike">
              <a:latin typeface="Noto Sans Mono"/>
            </a:endParaRPr>
          </a:p>
        </p:txBody>
      </p:sp>
      <p:sp>
        <p:nvSpPr>
          <p:cNvPr id="185" name="PlaceHolder 13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" sz="2400" spc="-1" strike="noStrike">
              <a:latin typeface="Noto Sans Mono"/>
            </a:endParaRPr>
          </a:p>
        </p:txBody>
      </p:sp>
      <p:sp>
        <p:nvSpPr>
          <p:cNvPr id="186" name="CustomShape 1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7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185DB8A-0537-4817-B177-38F22D89BBF2}" type="slidenum">
              <a:rPr b="0" lang="e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" sz="2800" spc="-1" strike="noStrike">
              <a:latin typeface="Noto Sans Mono"/>
            </a:endParaRPr>
          </a:p>
        </p:txBody>
      </p:sp>
      <p:sp>
        <p:nvSpPr>
          <p:cNvPr id="188" name="PlaceHolder 1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9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27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9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0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1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2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3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6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Mastertitelformat bearbeiten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8" name="PlaceHolder 13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A6E02CF-0B27-4243-94C5-A961BC038309}" type="datetime">
              <a:rPr b="1" lang="en" sz="1000" spc="-1" strike="noStrike">
                <a:solidFill>
                  <a:srgbClr val="b31166"/>
                </a:solidFill>
                <a:latin typeface="Century Gothic"/>
              </a:rPr>
              <a:t>6/19/19</a:t>
            </a:fld>
            <a:endParaRPr b="0" lang="en" sz="1000" spc="-1" strike="noStrike">
              <a:latin typeface="Noto Sans Mono"/>
            </a:endParaRPr>
          </a:p>
        </p:txBody>
      </p:sp>
      <p:sp>
        <p:nvSpPr>
          <p:cNvPr id="239" name="PlaceHolder 14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" sz="2400" spc="-1" strike="noStrike">
              <a:latin typeface="Noto Sans Mono"/>
            </a:endParaRPr>
          </a:p>
        </p:txBody>
      </p:sp>
      <p:sp>
        <p:nvSpPr>
          <p:cNvPr id="240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1C13953D-6508-45D4-9447-9C3628185C32}" type="slidenum">
              <a:rPr b="0" lang="e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" sz="2800" spc="-1" strike="noStrike">
              <a:latin typeface="Noto Sans Mono"/>
            </a:endParaRPr>
          </a:p>
        </p:txBody>
      </p:sp>
      <p:sp>
        <p:nvSpPr>
          <p:cNvPr id="241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5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Tenniskönig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	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" sz="1800" spc="-1" strike="noStrike" cap="all">
                <a:solidFill>
                  <a:srgbClr val="ef53a5"/>
                </a:solidFill>
                <a:latin typeface="Century Gothic"/>
              </a:rPr>
              <a:t>Tobias Fritz, Sven Haala, Marvin Kubik</a:t>
            </a:r>
            <a:endParaRPr b="0" lang="en" sz="1800" spc="-1" strike="noStrike">
              <a:latin typeface="Noto Sa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1154880" y="1693440"/>
            <a:ext cx="3864600" cy="1735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FP Time Estimation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02" name="Grafik 4" descr=""/>
          <p:cNvPicPr/>
          <p:nvPr/>
        </p:nvPicPr>
        <p:blipFill>
          <a:blip r:embed="rId1"/>
          <a:srcRect l="42955" t="5729" r="0" b="0"/>
          <a:stretch/>
        </p:blipFill>
        <p:spPr>
          <a:xfrm>
            <a:off x="6095880" y="1693440"/>
            <a:ext cx="5801040" cy="398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Bildplatzhalter 4" descr=""/>
          <p:cNvPicPr/>
          <p:nvPr/>
        </p:nvPicPr>
        <p:blipFill>
          <a:blip r:embed="rId1"/>
          <a:srcRect l="-9830" t="0" r="-6665" b="0"/>
          <a:stretch/>
        </p:blipFill>
        <p:spPr>
          <a:xfrm>
            <a:off x="-152280" y="733320"/>
            <a:ext cx="12344040" cy="552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Testing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743040" y="2305080"/>
            <a:ext cx="10620000" cy="30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" sz="2400" spc="-1" strike="noStrike">
                <a:solidFill>
                  <a:srgbClr val="b31166"/>
                </a:solidFill>
                <a:latin typeface="Century Gothic"/>
              </a:rPr>
              <a:t>Unit Testing</a:t>
            </a:r>
            <a:endParaRPr b="0" lang="en" sz="2400" spc="-1" strike="noStrike">
              <a:latin typeface="Noto Sans Mono"/>
            </a:endParaRPr>
          </a:p>
          <a:p>
            <a:pPr>
              <a:lnSpc>
                <a:spcPct val="100000"/>
              </a:lnSpc>
            </a:pPr>
            <a:r>
              <a:rPr b="0" lang="en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0" lang="en" sz="2400" spc="-1" strike="noStrike">
                <a:solidFill>
                  <a:srgbClr val="000000"/>
                </a:solidFill>
                <a:latin typeface="Century Gothic"/>
              </a:rPr>
              <a:t>Testing the functionality of individual functions</a:t>
            </a:r>
            <a:endParaRPr b="0" lang="en" sz="2400" spc="-1" strike="noStrike">
              <a:latin typeface="Noto Sans Mono"/>
            </a:endParaRPr>
          </a:p>
          <a:p>
            <a:pPr>
              <a:lnSpc>
                <a:spcPct val="100000"/>
              </a:lnSpc>
            </a:pPr>
            <a:endParaRPr b="0" lang="en" sz="2400" spc="-1" strike="noStrike">
              <a:latin typeface="Noto Sans Mono"/>
            </a:endParaRPr>
          </a:p>
          <a:p>
            <a:pPr>
              <a:lnSpc>
                <a:spcPct val="100000"/>
              </a:lnSpc>
            </a:pPr>
            <a:r>
              <a:rPr b="1" lang="en" sz="2400" spc="-1" strike="noStrike">
                <a:solidFill>
                  <a:srgbClr val="b31166"/>
                </a:solidFill>
                <a:latin typeface="Century Gothic"/>
              </a:rPr>
              <a:t>Functional Testing</a:t>
            </a:r>
            <a:endParaRPr b="0" lang="en" sz="2400" spc="-1" strike="noStrike">
              <a:latin typeface="Noto Sans Mono"/>
            </a:endParaRPr>
          </a:p>
          <a:p>
            <a:pPr>
              <a:lnSpc>
                <a:spcPct val="100000"/>
              </a:lnSpc>
            </a:pPr>
            <a:r>
              <a:rPr b="0" lang="en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0" lang="en" sz="2400" spc="-1" strike="noStrike">
                <a:solidFill>
                  <a:srgbClr val="000000"/>
                </a:solidFill>
                <a:latin typeface="Century Gothic"/>
              </a:rPr>
              <a:t>Testing a complete functionality of the application</a:t>
            </a:r>
            <a:endParaRPr b="0" lang="en" sz="2400" spc="-1" strike="noStrike">
              <a:latin typeface="Noto Sans Mono"/>
            </a:endParaRPr>
          </a:p>
          <a:p>
            <a:pPr>
              <a:lnSpc>
                <a:spcPct val="100000"/>
              </a:lnSpc>
            </a:pPr>
            <a:endParaRPr b="0" lang="en" sz="2400" spc="-1" strike="noStrike">
              <a:latin typeface="Noto Sans Mono"/>
            </a:endParaRPr>
          </a:p>
          <a:p>
            <a:pPr>
              <a:lnSpc>
                <a:spcPct val="100000"/>
              </a:lnSpc>
            </a:pPr>
            <a:r>
              <a:rPr b="1" lang="en" sz="2400" spc="-1" strike="noStrike">
                <a:solidFill>
                  <a:srgbClr val="b31166"/>
                </a:solidFill>
                <a:latin typeface="Century Gothic"/>
              </a:rPr>
              <a:t>User Testing</a:t>
            </a:r>
            <a:endParaRPr b="0" lang="en" sz="2400" spc="-1" strike="noStrike">
              <a:latin typeface="Noto Sans Mono"/>
            </a:endParaRPr>
          </a:p>
          <a:p>
            <a:pPr>
              <a:lnSpc>
                <a:spcPct val="100000"/>
              </a:lnSpc>
            </a:pPr>
            <a:r>
              <a:rPr b="0" lang="en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0" lang="en" sz="2400" spc="-1" strike="noStrike">
                <a:solidFill>
                  <a:srgbClr val="000000"/>
                </a:solidFill>
                <a:latin typeface="Century Gothic"/>
              </a:rPr>
              <a:t>Testing the usability</a:t>
            </a:r>
            <a:endParaRPr b="0" lang="en" sz="2400" spc="-1" strike="noStrike">
              <a:latin typeface="Noto Sa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Continuous Integration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07" name="Grafik 3" descr=""/>
          <p:cNvPicPr/>
          <p:nvPr/>
        </p:nvPicPr>
        <p:blipFill>
          <a:blip r:embed="rId1"/>
          <a:stretch/>
        </p:blipFill>
        <p:spPr>
          <a:xfrm>
            <a:off x="840240" y="2877480"/>
            <a:ext cx="1511640" cy="1511640"/>
          </a:xfrm>
          <a:prstGeom prst="rect">
            <a:avLst/>
          </a:prstGeom>
          <a:ln>
            <a:noFill/>
          </a:ln>
        </p:spPr>
      </p:pic>
      <p:pic>
        <p:nvPicPr>
          <p:cNvPr id="308" name="Grafik 5" descr=""/>
          <p:cNvPicPr/>
          <p:nvPr/>
        </p:nvPicPr>
        <p:blipFill>
          <a:blip r:embed="rId2"/>
          <a:stretch/>
        </p:blipFill>
        <p:spPr>
          <a:xfrm>
            <a:off x="4641120" y="3203640"/>
            <a:ext cx="2598840" cy="859320"/>
          </a:xfrm>
          <a:prstGeom prst="rect">
            <a:avLst/>
          </a:prstGeom>
          <a:ln>
            <a:noFill/>
          </a:ln>
        </p:spPr>
      </p:pic>
      <p:pic>
        <p:nvPicPr>
          <p:cNvPr id="309" name="Grafik 7" descr=""/>
          <p:cNvPicPr/>
          <p:nvPr/>
        </p:nvPicPr>
        <p:blipFill>
          <a:blip r:embed="rId3"/>
          <a:stretch/>
        </p:blipFill>
        <p:spPr>
          <a:xfrm>
            <a:off x="9333000" y="2761200"/>
            <a:ext cx="1801440" cy="1744560"/>
          </a:xfrm>
          <a:prstGeom prst="rect">
            <a:avLst/>
          </a:prstGeom>
          <a:ln>
            <a:noFill/>
          </a:ln>
        </p:spPr>
      </p:pic>
      <p:pic>
        <p:nvPicPr>
          <p:cNvPr id="310" name="Grafik 9" descr=""/>
          <p:cNvPicPr/>
          <p:nvPr/>
        </p:nvPicPr>
        <p:blipFill>
          <a:blip r:embed="rId4"/>
          <a:stretch/>
        </p:blipFill>
        <p:spPr>
          <a:xfrm>
            <a:off x="6687360" y="5234400"/>
            <a:ext cx="3546720" cy="1083240"/>
          </a:xfrm>
          <a:prstGeom prst="rect">
            <a:avLst/>
          </a:prstGeom>
          <a:ln>
            <a:noFill/>
          </a:ln>
        </p:spPr>
      </p:pic>
      <p:pic>
        <p:nvPicPr>
          <p:cNvPr id="311" name="Grafik 11" descr=""/>
          <p:cNvPicPr/>
          <p:nvPr/>
        </p:nvPicPr>
        <p:blipFill>
          <a:blip r:embed="rId5"/>
          <a:stretch/>
        </p:blipFill>
        <p:spPr>
          <a:xfrm>
            <a:off x="2530080" y="4976280"/>
            <a:ext cx="1902240" cy="1599480"/>
          </a:xfrm>
          <a:prstGeom prst="rect">
            <a:avLst/>
          </a:prstGeom>
          <a:ln>
            <a:noFill/>
          </a:ln>
        </p:spPr>
      </p:pic>
      <p:sp>
        <p:nvSpPr>
          <p:cNvPr id="312" name="CustomShape 2"/>
          <p:cNvSpPr/>
          <p:nvPr/>
        </p:nvSpPr>
        <p:spPr>
          <a:xfrm flipV="1">
            <a:off x="2352240" y="3632400"/>
            <a:ext cx="207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3"/>
          <p:cNvSpPr/>
          <p:nvPr/>
        </p:nvSpPr>
        <p:spPr>
          <a:xfrm>
            <a:off x="7525080" y="3633480"/>
            <a:ext cx="180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4"/>
          <p:cNvSpPr/>
          <p:nvPr/>
        </p:nvSpPr>
        <p:spPr>
          <a:xfrm flipH="1">
            <a:off x="9332280" y="4506120"/>
            <a:ext cx="582840" cy="7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5"/>
          <p:cNvSpPr/>
          <p:nvPr/>
        </p:nvSpPr>
        <p:spPr>
          <a:xfrm flipH="1">
            <a:off x="4520880" y="4063320"/>
            <a:ext cx="4714200" cy="160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6"/>
          <p:cNvSpPr/>
          <p:nvPr/>
        </p:nvSpPr>
        <p:spPr>
          <a:xfrm>
            <a:off x="2352240" y="3160440"/>
            <a:ext cx="1739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Century Gothic"/>
              </a:rPr>
              <a:t>Development</a:t>
            </a:r>
            <a:endParaRPr b="0" lang="en" sz="1800" spc="-1" strike="noStrike">
              <a:latin typeface="Noto Sans Mono"/>
            </a:endParaRPr>
          </a:p>
        </p:txBody>
      </p:sp>
      <p:sp>
        <p:nvSpPr>
          <p:cNvPr id="317" name="CustomShape 7"/>
          <p:cNvSpPr/>
          <p:nvPr/>
        </p:nvSpPr>
        <p:spPr>
          <a:xfrm>
            <a:off x="7742160" y="3160440"/>
            <a:ext cx="2009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Century Gothic"/>
              </a:rPr>
              <a:t>Trigger</a:t>
            </a:r>
            <a:endParaRPr b="0" lang="en" sz="1800" spc="-1" strike="noStrike">
              <a:latin typeface="Noto Sans Mono"/>
            </a:endParaRPr>
          </a:p>
        </p:txBody>
      </p:sp>
      <p:sp>
        <p:nvSpPr>
          <p:cNvPr id="318" name="CustomShape 8"/>
          <p:cNvSpPr/>
          <p:nvPr/>
        </p:nvSpPr>
        <p:spPr>
          <a:xfrm>
            <a:off x="9916200" y="4665240"/>
            <a:ext cx="2009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Century Gothic"/>
              </a:rPr>
              <a:t>Testing</a:t>
            </a:r>
            <a:endParaRPr b="0" lang="en" sz="1800" spc="-1" strike="noStrike">
              <a:latin typeface="Noto Sans Mono"/>
            </a:endParaRPr>
          </a:p>
        </p:txBody>
      </p:sp>
      <p:sp>
        <p:nvSpPr>
          <p:cNvPr id="319" name="CustomShape 9"/>
          <p:cNvSpPr/>
          <p:nvPr/>
        </p:nvSpPr>
        <p:spPr>
          <a:xfrm rot="20457000">
            <a:off x="5090040" y="4738680"/>
            <a:ext cx="2009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Century Gothic"/>
              </a:rPr>
              <a:t>Deployment</a:t>
            </a:r>
            <a:endParaRPr b="0" lang="en" sz="1800" spc="-1" strike="noStrike">
              <a:latin typeface="Noto Sa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Continuous Integration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Version Control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Github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Reproducible environment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Docker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Testing and Continous Integration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spcBef>
                <a:spcPts val="1134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Cucumber     / Chai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Junit 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Travis CI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22" name="Grafik 4" descr=""/>
          <p:cNvPicPr/>
          <p:nvPr/>
        </p:nvPicPr>
        <p:blipFill>
          <a:blip r:embed="rId1"/>
          <a:stretch/>
        </p:blipFill>
        <p:spPr>
          <a:xfrm>
            <a:off x="3383280" y="5302440"/>
            <a:ext cx="423000" cy="409320"/>
          </a:xfrm>
          <a:prstGeom prst="rect">
            <a:avLst/>
          </a:prstGeom>
          <a:ln>
            <a:noFill/>
          </a:ln>
        </p:spPr>
      </p:pic>
      <p:pic>
        <p:nvPicPr>
          <p:cNvPr id="323" name="Grafik 5" descr=""/>
          <p:cNvPicPr/>
          <p:nvPr/>
        </p:nvPicPr>
        <p:blipFill>
          <a:blip r:embed="rId2"/>
          <a:stretch/>
        </p:blipFill>
        <p:spPr>
          <a:xfrm>
            <a:off x="2743200" y="5029200"/>
            <a:ext cx="716760" cy="218880"/>
          </a:xfrm>
          <a:prstGeom prst="rect">
            <a:avLst/>
          </a:prstGeom>
          <a:ln>
            <a:noFill/>
          </a:ln>
        </p:spPr>
      </p:pic>
      <p:pic>
        <p:nvPicPr>
          <p:cNvPr id="324" name="Grafik 6" descr=""/>
          <p:cNvPicPr/>
          <p:nvPr/>
        </p:nvPicPr>
        <p:blipFill>
          <a:blip r:embed="rId3"/>
          <a:stretch/>
        </p:blipFill>
        <p:spPr>
          <a:xfrm>
            <a:off x="2764440" y="3741120"/>
            <a:ext cx="492480" cy="414000"/>
          </a:xfrm>
          <a:prstGeom prst="rect">
            <a:avLst/>
          </a:prstGeom>
          <a:ln>
            <a:noFill/>
          </a:ln>
        </p:spPr>
      </p:pic>
      <p:pic>
        <p:nvPicPr>
          <p:cNvPr id="325" name="Grafik 7" descr=""/>
          <p:cNvPicPr/>
          <p:nvPr/>
        </p:nvPicPr>
        <p:blipFill>
          <a:blip r:embed="rId4"/>
          <a:stretch/>
        </p:blipFill>
        <p:spPr>
          <a:xfrm>
            <a:off x="2764440" y="3013920"/>
            <a:ext cx="802800" cy="26532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5"/>
          <a:stretch/>
        </p:blipFill>
        <p:spPr>
          <a:xfrm>
            <a:off x="3291840" y="4491000"/>
            <a:ext cx="387720" cy="44676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6"/>
          <a:stretch/>
        </p:blipFill>
        <p:spPr>
          <a:xfrm>
            <a:off x="4754880" y="4480560"/>
            <a:ext cx="482760" cy="48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Risk Management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1828800" y="1930320"/>
            <a:ext cx="8521560" cy="464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Architecture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915480" y="2737080"/>
            <a:ext cx="4187520" cy="376200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>
            <a:off x="731520" y="2651760"/>
            <a:ext cx="4458960" cy="3931920"/>
          </a:xfrm>
          <a:prstGeom prst="rect">
            <a:avLst/>
          </a:prstGeom>
          <a:noFill/>
          <a:ln w="19080">
            <a:solidFill>
              <a:srgbClr val="3f175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7155000" y="2737080"/>
            <a:ext cx="4187520" cy="3762000"/>
          </a:xfrm>
          <a:prstGeom prst="rect">
            <a:avLst/>
          </a:prstGeom>
          <a:ln>
            <a:noFill/>
          </a:ln>
        </p:spPr>
      </p:pic>
      <p:sp>
        <p:nvSpPr>
          <p:cNvPr id="334" name="CustomShape 3"/>
          <p:cNvSpPr/>
          <p:nvPr/>
        </p:nvSpPr>
        <p:spPr>
          <a:xfrm>
            <a:off x="6971040" y="2651760"/>
            <a:ext cx="4458960" cy="3931920"/>
          </a:xfrm>
          <a:prstGeom prst="rect">
            <a:avLst/>
          </a:prstGeom>
          <a:noFill/>
          <a:ln w="19080">
            <a:solidFill>
              <a:srgbClr val="3f175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TextShape 4"/>
          <p:cNvSpPr txBox="1"/>
          <p:nvPr/>
        </p:nvSpPr>
        <p:spPr>
          <a:xfrm>
            <a:off x="731520" y="2335680"/>
            <a:ext cx="1140840" cy="40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" sz="1800" spc="-1" strike="noStrike">
                <a:latin typeface="Noto Sans Mono"/>
              </a:rPr>
              <a:t>Backend</a:t>
            </a:r>
            <a:endParaRPr b="0" lang="en" sz="1800" spc="-1" strike="noStrike">
              <a:latin typeface="Noto Sans Mono"/>
            </a:endParaRPr>
          </a:p>
        </p:txBody>
      </p:sp>
      <p:sp>
        <p:nvSpPr>
          <p:cNvPr id="336" name="TextShape 5"/>
          <p:cNvSpPr txBox="1"/>
          <p:nvPr/>
        </p:nvSpPr>
        <p:spPr>
          <a:xfrm>
            <a:off x="6971040" y="2335680"/>
            <a:ext cx="1278000" cy="40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" sz="1800" spc="-1" strike="noStrike">
                <a:latin typeface="Noto Sans Mono"/>
              </a:rPr>
              <a:t>Frontend</a:t>
            </a:r>
            <a:endParaRPr b="0" lang="en" sz="1800" spc="-1" strike="noStrike">
              <a:latin typeface="Noto Sans Mono"/>
            </a:endParaRPr>
          </a:p>
        </p:txBody>
      </p:sp>
      <p:sp>
        <p:nvSpPr>
          <p:cNvPr id="337" name="Line 6"/>
          <p:cNvSpPr/>
          <p:nvPr/>
        </p:nvSpPr>
        <p:spPr>
          <a:xfrm>
            <a:off x="5190480" y="4572000"/>
            <a:ext cx="1780560" cy="0"/>
          </a:xfrm>
          <a:prstGeom prst="line">
            <a:avLst/>
          </a:prstGeom>
          <a:ln>
            <a:solidFill>
              <a:srgbClr val="3f1752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Shape 7"/>
          <p:cNvSpPr txBox="1"/>
          <p:nvPr/>
        </p:nvSpPr>
        <p:spPr>
          <a:xfrm>
            <a:off x="5486400" y="4170600"/>
            <a:ext cx="1278000" cy="40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" sz="1800" spc="-1" strike="noStrike">
                <a:latin typeface="Noto Sans Mono"/>
              </a:rPr>
              <a:t>REST API</a:t>
            </a:r>
            <a:endParaRPr b="0" lang="en" sz="1800" spc="-1" strike="noStrike">
              <a:latin typeface="Noto Sa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Travis CI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40" name="Inhaltsplatzhalter 3" descr=""/>
          <p:cNvPicPr/>
          <p:nvPr/>
        </p:nvPicPr>
        <p:blipFill>
          <a:blip r:embed="rId1"/>
          <a:stretch/>
        </p:blipFill>
        <p:spPr>
          <a:xfrm>
            <a:off x="2736360" y="2326680"/>
            <a:ext cx="6920640" cy="417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Metrics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42" name="Grafik 3" descr=""/>
          <p:cNvPicPr/>
          <p:nvPr/>
        </p:nvPicPr>
        <p:blipFill>
          <a:blip r:embed="rId1"/>
          <a:stretch/>
        </p:blipFill>
        <p:spPr>
          <a:xfrm>
            <a:off x="1314360" y="2273040"/>
            <a:ext cx="8206920" cy="419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ERM-Model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44" name="Inhaltsplatzhalter 4" descr=""/>
          <p:cNvPicPr/>
          <p:nvPr/>
        </p:nvPicPr>
        <p:blipFill>
          <a:blip r:embed="rId1"/>
          <a:stretch/>
        </p:blipFill>
        <p:spPr>
          <a:xfrm>
            <a:off x="503280" y="2222280"/>
            <a:ext cx="8036280" cy="463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Table of content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Vision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Scope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Project Methodology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Quality Insurance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Live Demo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Live Demo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46" name="Grafik 3" descr=""/>
          <p:cNvPicPr/>
          <p:nvPr/>
        </p:nvPicPr>
        <p:blipFill>
          <a:blip r:embed="rId1"/>
          <a:stretch/>
        </p:blipFill>
        <p:spPr>
          <a:xfrm>
            <a:off x="2692800" y="2608920"/>
            <a:ext cx="6971760" cy="392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Thanks for the attention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" sz="1800" spc="-1" strike="noStrike" cap="all">
                <a:solidFill>
                  <a:srgbClr val="ef53a5"/>
                </a:solidFill>
                <a:latin typeface="Century Gothic"/>
              </a:rPr>
              <a:t>Your team tenniskönig is out!</a:t>
            </a:r>
            <a:endParaRPr b="0" lang="en" sz="1800" spc="-1" strike="noStrike">
              <a:latin typeface="Noto Sa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Vision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2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Blow up your motivation level to play tennis againt others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2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Compete againt others to be the best in this season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2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Have fun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987480" y="708120"/>
            <a:ext cx="3864600" cy="1157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Scope - Usecases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85" name="Inhaltsplatzhalter 4" descr=""/>
          <p:cNvPicPr/>
          <p:nvPr/>
        </p:nvPicPr>
        <p:blipFill>
          <a:blip r:embed="rId1"/>
          <a:stretch/>
        </p:blipFill>
        <p:spPr>
          <a:xfrm>
            <a:off x="6693480" y="1287000"/>
            <a:ext cx="5305320" cy="516456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1187280" y="2690280"/>
            <a:ext cx="366480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" sz="1800" spc="-1" strike="noStrike">
                <a:solidFill>
                  <a:srgbClr val="ffffff"/>
                </a:solidFill>
                <a:latin typeface="Century Gothic"/>
              </a:rPr>
              <a:t>Important: </a:t>
            </a:r>
            <a:endParaRPr b="0" lang="en" sz="1800" spc="-1" strike="noStrike">
              <a:latin typeface="Noto Sans Mono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en" sz="1800" spc="-1" strike="noStrike">
                <a:solidFill>
                  <a:srgbClr val="ffffff"/>
                </a:solidFill>
                <a:latin typeface="Century Gothic"/>
              </a:rPr>
              <a:t>Enter Match</a:t>
            </a:r>
            <a:endParaRPr b="0" lang="en" sz="1800" spc="-1" strike="noStrike">
              <a:latin typeface="Noto Sans Mono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en" sz="1800" spc="-1" strike="noStrike">
                <a:solidFill>
                  <a:srgbClr val="ffffff"/>
                </a:solidFill>
                <a:latin typeface="Century Gothic"/>
              </a:rPr>
              <a:t>View Highscore</a:t>
            </a:r>
            <a:endParaRPr b="0" lang="en" sz="1800" spc="-1" strike="noStrike">
              <a:latin typeface="Noto Sans Mono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en" sz="1800" spc="-1" strike="noStrike">
                <a:solidFill>
                  <a:srgbClr val="ffffff"/>
                </a:solidFill>
                <a:latin typeface="Century Gothic"/>
              </a:rPr>
              <a:t>Evaluate Mates</a:t>
            </a:r>
            <a:endParaRPr b="0" lang="en" sz="1800" spc="-1" strike="noStrike">
              <a:latin typeface="Noto Sans Mono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en" sz="1800" spc="-1" strike="noStrike">
                <a:solidFill>
                  <a:srgbClr val="ffffff"/>
                </a:solidFill>
                <a:latin typeface="Century Gothic"/>
              </a:rPr>
              <a:t>Calculate Highscore</a:t>
            </a:r>
            <a:endParaRPr b="0" lang="en" sz="1800" spc="-1" strike="noStrike">
              <a:latin typeface="Noto Sa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Project Management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Scrumming with project management tool „Jira“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New Sprint every Week planned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Gives an overview: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Spent time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Tasks ToDo / in Progress / Done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Work history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Issue Types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90" name="Grafik 5" descr=""/>
          <p:cNvPicPr/>
          <p:nvPr/>
        </p:nvPicPr>
        <p:blipFill>
          <a:blip r:embed="rId1"/>
          <a:stretch/>
        </p:blipFill>
        <p:spPr>
          <a:xfrm>
            <a:off x="2713320" y="2293560"/>
            <a:ext cx="6765120" cy="412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RUP</a:t>
            </a: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	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tbd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Project management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Time and task management system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Jira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Agile software development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Scrum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Document our progress for the world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Blogger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Technologie stack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Backend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Spring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Hibernate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MySQL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Frontend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Angular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297" name="Grafik 6" descr=""/>
          <p:cNvPicPr/>
          <p:nvPr/>
        </p:nvPicPr>
        <p:blipFill>
          <a:blip r:embed="rId1"/>
          <a:stretch/>
        </p:blipFill>
        <p:spPr>
          <a:xfrm>
            <a:off x="3646440" y="2603520"/>
            <a:ext cx="2242080" cy="1178640"/>
          </a:xfrm>
          <a:prstGeom prst="rect">
            <a:avLst/>
          </a:prstGeom>
          <a:ln>
            <a:noFill/>
          </a:ln>
        </p:spPr>
      </p:pic>
      <p:pic>
        <p:nvPicPr>
          <p:cNvPr id="298" name="Grafik 8" descr=""/>
          <p:cNvPicPr/>
          <p:nvPr/>
        </p:nvPicPr>
        <p:blipFill>
          <a:blip r:embed="rId2"/>
          <a:stretch/>
        </p:blipFill>
        <p:spPr>
          <a:xfrm>
            <a:off x="6179760" y="2548080"/>
            <a:ext cx="3290040" cy="912240"/>
          </a:xfrm>
          <a:prstGeom prst="rect">
            <a:avLst/>
          </a:prstGeom>
          <a:ln>
            <a:noFill/>
          </a:ln>
        </p:spPr>
      </p:pic>
      <p:pic>
        <p:nvPicPr>
          <p:cNvPr id="299" name="Grafik 10" descr=""/>
          <p:cNvPicPr/>
          <p:nvPr/>
        </p:nvPicPr>
        <p:blipFill>
          <a:blip r:embed="rId3"/>
          <a:stretch/>
        </p:blipFill>
        <p:spPr>
          <a:xfrm>
            <a:off x="9093960" y="2635200"/>
            <a:ext cx="2110680" cy="146052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4"/>
          <a:stretch/>
        </p:blipFill>
        <p:spPr>
          <a:xfrm>
            <a:off x="4023360" y="4010400"/>
            <a:ext cx="1293120" cy="129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</TotalTime>
  <Application>LibreOffice/6.2.4.2.0$Linux_X86_64 LibreOffice_project/20$Build-2</Application>
  <Words>158</Words>
  <Paragraphs>70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2019-06-18T19:20:49Z</dcterms:created>
  <dc:creator>, .</dc:creator>
  <dc:description/>
  <dc:language>en</dc:language>
  <cp:lastModifiedBy/>
  <dcterms:modified xsi:type="dcterms:W3CDTF">2019-06-19T07:44:35Z</dcterms:modified>
  <cp:revision>12</cp:revision>
  <dc:subject/>
  <dc:title>Tenniskönig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